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0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85" r:id="rId14"/>
    <p:sldId id="288" r:id="rId15"/>
    <p:sldId id="289" r:id="rId16"/>
    <p:sldId id="271" r:id="rId17"/>
    <p:sldId id="268" r:id="rId18"/>
    <p:sldId id="283" r:id="rId19"/>
    <p:sldId id="272" r:id="rId20"/>
    <p:sldId id="286" r:id="rId21"/>
    <p:sldId id="284" r:id="rId22"/>
    <p:sldId id="287" r:id="rId23"/>
    <p:sldId id="274" r:id="rId24"/>
    <p:sldId id="275" r:id="rId25"/>
    <p:sldId id="276" r:id="rId26"/>
    <p:sldId id="290" r:id="rId27"/>
    <p:sldId id="291" r:id="rId2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entury Schoolbook" panose="02040604050505020304" pitchFamily="18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Wingdings 3" panose="05040102010807070707" pitchFamily="18" charset="2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27"/>
    <a:srgbClr val="E44D26"/>
    <a:srgbClr val="5D97CB"/>
    <a:srgbClr val="6D55D3"/>
    <a:srgbClr val="FF292F"/>
    <a:srgbClr val="1672B0"/>
    <a:srgbClr val="F16529"/>
    <a:srgbClr val="FF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34" autoAdjust="0"/>
  </p:normalViewPr>
  <p:slideViewPr>
    <p:cSldViewPr snapToGrid="0">
      <p:cViewPr varScale="1">
        <p:scale>
          <a:sx n="131" d="100"/>
          <a:sy n="131" d="100"/>
        </p:scale>
        <p:origin x="96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a6aef8a3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a6aef8a3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d11de0c6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d11de0c6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a6aef8a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a6aef8a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a6aef8a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a6aef8a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616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a6aef8a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a6aef8a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0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a6aef8a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a6aef8a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74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a9b03826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a9b03826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a9b038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a9b038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a6aef8a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a6aef8a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150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a6aef8a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a6aef8a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a6aef8a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a6aef8a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a6aef8a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a6aef8a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865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9a9b03826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9a9b03826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4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a9b038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a9b038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33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a6aef8a3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9a6aef8a3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d11de0c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d11de0c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d11de0c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d11de0c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d11de0c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d11de0c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d11de0c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d11de0c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54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a6aef8a3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a6aef8a3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a6aef8a3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a6aef8a3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d11de0c6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d11de0c6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d11de0c6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d11de0c6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d11de0c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d11de0c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a6aef8a3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a6aef8a3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a9b03826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a9b03826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771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4633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693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90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86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7803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9720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83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6342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56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7510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763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106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6867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7575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478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914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867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2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64C608-40B1-4030-A28D-5B74BC98ADCE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21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69026" y="4411201"/>
            <a:ext cx="4695827" cy="434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tx1"/>
                </a:solidFill>
                <a:latin typeface="Century Schoolbook" panose="02040604050505020304" pitchFamily="18" charset="0"/>
              </a:rPr>
              <a:t>Réalisé par: Villanueva Diego, Audibert Baptiste et Blase Julien / EQUIPE GSB-BJD</a:t>
            </a:r>
            <a:endParaRPr sz="1200" i="1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5BAB37-7032-28F6-74A5-4867221E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695" y="1066799"/>
            <a:ext cx="2202208" cy="25988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EB2BA5-6EA5-1E69-48DB-77692F1B0BF5}"/>
              </a:ext>
            </a:extLst>
          </p:cNvPr>
          <p:cNvSpPr/>
          <p:nvPr/>
        </p:nvSpPr>
        <p:spPr>
          <a:xfrm>
            <a:off x="2237895" y="297358"/>
            <a:ext cx="466820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" sz="4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GSB PROJET</a:t>
            </a:r>
            <a:endParaRPr lang="fr-FR" sz="4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BE834E-99BA-729C-07B3-950F2D33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57" y="1923620"/>
            <a:ext cx="2439074" cy="1430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86EFCF3-E3A8-2B1A-4ACD-208387BA7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44" y="1669617"/>
            <a:ext cx="1938781" cy="193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45" y="3111720"/>
            <a:ext cx="4478033" cy="1430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AC428F5-2086-73DA-29B4-180D1F5F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241" y="1427705"/>
            <a:ext cx="2200677" cy="129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00836FF-C833-D3D3-DD29-FAE18DD02FAA}"/>
              </a:ext>
            </a:extLst>
          </p:cNvPr>
          <p:cNvSpPr txBox="1">
            <a:spLocks/>
          </p:cNvSpPr>
          <p:nvPr/>
        </p:nvSpPr>
        <p:spPr>
          <a:xfrm>
            <a:off x="1809081" y="229324"/>
            <a:ext cx="55258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CONCEPT FINAL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828CD0-4A36-E0A7-1618-5E802A23C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590" y="871669"/>
            <a:ext cx="1976818" cy="23328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8D990B-AAF9-E4D3-BCCD-AC56DCE3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70" y="156755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229;p26">
            <a:extLst>
              <a:ext uri="{FF2B5EF4-FFF2-40B4-BE49-F238E27FC236}">
                <a16:creationId xmlns:a16="http://schemas.microsoft.com/office/drawing/2014/main" id="{E109ED5C-855E-431D-2F20-4A6F34CE4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Logo :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Palette de couleurs globale :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56CB020-83CD-FB65-5785-3AE93F9C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00" y="3127353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FFC000"/>
            </a:gs>
            <a:gs pos="100000">
              <a:schemeClr val="tx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08" y="1667464"/>
            <a:ext cx="5954473" cy="167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FFC000"/>
            </a:gs>
            <a:gs pos="100000">
              <a:schemeClr val="tx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558218" y="1143000"/>
            <a:ext cx="8488801" cy="3609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Cloud Messagerie										Base de donnée en temps réel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/>
              <a:t>Webhosting</a:t>
            </a:r>
            <a:r>
              <a:rPr lang="fr-FR" sz="1600" dirty="0"/>
              <a:t>												Base de donnée No-SQL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																	en Cloud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Authentification												Et plus encore…</a:t>
            </a:r>
          </a:p>
        </p:txBody>
      </p:sp>
      <p:pic>
        <p:nvPicPr>
          <p:cNvPr id="1028" name="Picture 4" descr="Firebase Logo by Ali Berlin Johnson on Dribbble">
            <a:extLst>
              <a:ext uri="{FF2B5EF4-FFF2-40B4-BE49-F238E27FC236}">
                <a16:creationId xmlns:a16="http://schemas.microsoft.com/office/drawing/2014/main" id="{60E188EC-A5C9-F313-7920-4D5D924E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45" y="1143000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82AC544-0B98-E331-15CC-3FD5B9A5E28E}"/>
              </a:ext>
            </a:extLst>
          </p:cNvPr>
          <p:cNvSpPr txBox="1">
            <a:spLocks/>
          </p:cNvSpPr>
          <p:nvPr/>
        </p:nvSpPr>
        <p:spPr>
          <a:xfrm>
            <a:off x="1183649" y="228900"/>
            <a:ext cx="7237937" cy="52322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8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FIREBASE - QU'EST CE QUE C'EST ?</a:t>
            </a:r>
            <a:endParaRPr lang="fr-FR" sz="28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4BBED9-DD2A-0E33-AED4-8014CF71A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615" y="75212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FFC000"/>
            </a:gs>
            <a:gs pos="100000">
              <a:schemeClr val="tx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558218" y="1143000"/>
            <a:ext cx="8488801" cy="3609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						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F84A07-2F0D-E242-AF2F-30E7CD48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767" y="781959"/>
            <a:ext cx="4769767" cy="216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5ABDA0-1AAB-5012-D829-9A95DDC1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89" y="729407"/>
            <a:ext cx="5085684" cy="230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0C53C8-BDF8-3BFE-8667-0218938FD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202" y="2259789"/>
            <a:ext cx="5957596" cy="2705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2C40AB46-ABDA-E22D-C0BE-6332835DF788}"/>
              </a:ext>
            </a:extLst>
          </p:cNvPr>
          <p:cNvSpPr txBox="1">
            <a:spLocks/>
          </p:cNvSpPr>
          <p:nvPr/>
        </p:nvSpPr>
        <p:spPr>
          <a:xfrm>
            <a:off x="1183649" y="228900"/>
            <a:ext cx="7237937" cy="52322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8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FIREBASE - LES SERVICES UTILISES</a:t>
            </a:r>
            <a:endParaRPr lang="fr-FR" sz="28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FF9841-46CE-E9CB-7D50-949187D31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615" y="75212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583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FFC000"/>
            </a:gs>
            <a:gs pos="100000">
              <a:schemeClr val="tx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558218" y="1143000"/>
            <a:ext cx="8488801" cy="3609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							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C40AB46-ABDA-E22D-C0BE-6332835DF788}"/>
              </a:ext>
            </a:extLst>
          </p:cNvPr>
          <p:cNvSpPr txBox="1">
            <a:spLocks/>
          </p:cNvSpPr>
          <p:nvPr/>
        </p:nvSpPr>
        <p:spPr>
          <a:xfrm>
            <a:off x="1183649" y="228900"/>
            <a:ext cx="7237937" cy="52322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8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FIREBASE - REAL TIME-DATABASE</a:t>
            </a:r>
            <a:endParaRPr lang="fr-FR" sz="28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FF9841-46CE-E9CB-7D50-949187D3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15" y="75212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492DD1-09AE-89CA-CF38-9EACDC01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2" y="1275340"/>
            <a:ext cx="4452648" cy="196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B63FB87-029F-7E54-FD4D-359AA043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88" y="1275340"/>
            <a:ext cx="4291660" cy="228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1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FFC000"/>
            </a:gs>
            <a:gs pos="100000">
              <a:schemeClr val="tx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558218" y="1143000"/>
            <a:ext cx="8488801" cy="3609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							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C40AB46-ABDA-E22D-C0BE-6332835DF788}"/>
              </a:ext>
            </a:extLst>
          </p:cNvPr>
          <p:cNvSpPr txBox="1">
            <a:spLocks/>
          </p:cNvSpPr>
          <p:nvPr/>
        </p:nvSpPr>
        <p:spPr>
          <a:xfrm>
            <a:off x="1183649" y="228900"/>
            <a:ext cx="7237937" cy="52322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8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FIREBASE - HOSTING</a:t>
            </a:r>
            <a:endParaRPr lang="fr-FR" sz="28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FF9841-46CE-E9CB-7D50-949187D3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15" y="75212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333E908-251D-0133-A9A6-B258B7C51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" y="1291932"/>
            <a:ext cx="4104860" cy="279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ACDA076-FDE6-9A03-0671-8F6F5C74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90776"/>
            <a:ext cx="4482708" cy="160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A98B793-8F53-A7A9-66E9-CF9C22DE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54" y="1660756"/>
            <a:ext cx="4129253" cy="4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0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  <a:lumOff val="25000"/>
              </a:schemeClr>
            </a:gs>
            <a:gs pos="11000">
              <a:schemeClr val="tx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C455770-09CC-3C5F-ED0C-F330F23F4171}"/>
              </a:ext>
            </a:extLst>
          </p:cNvPr>
          <p:cNvSpPr txBox="1"/>
          <p:nvPr/>
        </p:nvSpPr>
        <p:spPr>
          <a:xfrm>
            <a:off x="1035454" y="1971585"/>
            <a:ext cx="336060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Présentation Maquettes</a:t>
            </a:r>
          </a:p>
          <a:p>
            <a:endParaRPr lang="fr-FR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Page de Chargement</a:t>
            </a:r>
          </a:p>
          <a:p>
            <a:endParaRPr lang="fr-FR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Page de Connexion</a:t>
            </a:r>
          </a:p>
          <a:p>
            <a:endParaRPr lang="fr-FR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Page de Création de fiches</a:t>
            </a:r>
          </a:p>
          <a:p>
            <a:endParaRPr lang="fr-FR" sz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Page d'Informations Utilisateur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64095E-CD06-D034-5BC5-4B88A4F1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4" y="1971585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BF155F-4823-0AFB-ADAE-32D156A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4" y="2310777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90DE8E-3AC5-D3A8-2B9C-03AAD8FB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4" y="2679229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E9799-982B-5635-9654-887F2852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4" y="3025736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9D74A7-C16B-8805-FA3A-0117E72D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4" y="3368304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D2E83FF-1FB0-C045-EC07-60D7C7FBF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995" y="85154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65D40F6-267D-3CF3-76A4-89E73E97BDCC}"/>
              </a:ext>
            </a:extLst>
          </p:cNvPr>
          <p:cNvSpPr txBox="1">
            <a:spLocks/>
          </p:cNvSpPr>
          <p:nvPr/>
        </p:nvSpPr>
        <p:spPr>
          <a:xfrm>
            <a:off x="953029" y="205209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GSB - AppliFrais -APP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50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08C39E5-6C25-0DE3-3F00-A7B37F96052A}"/>
              </a:ext>
            </a:extLst>
          </p:cNvPr>
          <p:cNvSpPr txBox="1">
            <a:spLocks/>
          </p:cNvSpPr>
          <p:nvPr/>
        </p:nvSpPr>
        <p:spPr>
          <a:xfrm>
            <a:off x="2825534" y="161305"/>
            <a:ext cx="3492932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MAQUETTES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9205442-AF94-782D-3959-31A288FE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35" y="1197552"/>
            <a:ext cx="1693081" cy="2063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7ACE40F-783C-C6F4-3FD0-E9093F5B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25" y="2999991"/>
            <a:ext cx="3245857" cy="192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9C176C39-DEEB-E1A2-BCE8-45859DAE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417" y="1246879"/>
            <a:ext cx="2896423" cy="1753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1F74C7-FB01-7451-11DA-EE0AB044D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995" y="85154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50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1052550" y="1519059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b="1" i="1" u="sng" dirty="0">
                <a:solidFill>
                  <a:schemeClr val="accent1"/>
                </a:solidFill>
              </a:rPr>
              <a:t>Écran de chargement :</a:t>
            </a:r>
            <a:r>
              <a:rPr lang="fr-FR" dirty="0"/>
              <a:t>				  	     </a:t>
            </a:r>
            <a:r>
              <a:rPr lang="fr-FR" b="1" i="1" u="sng" dirty="0">
                <a:solidFill>
                  <a:schemeClr val="accent1"/>
                </a:solidFill>
              </a:rPr>
              <a:t>Écran d’accueil :</a:t>
            </a:r>
            <a:endParaRPr b="1" i="1" u="sng" dirty="0">
              <a:solidFill>
                <a:schemeClr val="accent1"/>
              </a:solidFill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63" y="1519059"/>
            <a:ext cx="1264575" cy="126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A2E760-A14A-415A-8029-0AB5500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225300"/>
            <a:ext cx="11430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5768476-F26C-2C32-C148-CD3606AA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73" y="869952"/>
            <a:ext cx="1815379" cy="403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CB18A57-86D1-5856-9B33-F2A74180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6" y="869951"/>
            <a:ext cx="1815380" cy="4034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5D702E3-DC63-84B3-BC70-A4EB1D4211D2}"/>
              </a:ext>
            </a:extLst>
          </p:cNvPr>
          <p:cNvSpPr txBox="1">
            <a:spLocks/>
          </p:cNvSpPr>
          <p:nvPr/>
        </p:nvSpPr>
        <p:spPr>
          <a:xfrm>
            <a:off x="953031" y="34814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Application Mobile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B50D12-B54E-FF87-6D64-115E7868B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997" y="638775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3852164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50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63" y="1519059"/>
            <a:ext cx="1264575" cy="126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A2E760-A14A-415A-8029-0AB5500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225300"/>
            <a:ext cx="11430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7BBF5B-DD95-3201-82AD-A9A55EDA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87" y="1307850"/>
            <a:ext cx="1704540" cy="378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3672C3-12BC-B1D7-90CA-57CD73B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980" y="1307846"/>
            <a:ext cx="1704541" cy="378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303E0F9-DA09-1B5F-D6ED-9D75CAC5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52" y="1307846"/>
            <a:ext cx="1704540" cy="378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7E03D7-E0B4-058A-1C86-311BA237FC2C}"/>
              </a:ext>
            </a:extLst>
          </p:cNvPr>
          <p:cNvSpPr txBox="1"/>
          <p:nvPr/>
        </p:nvSpPr>
        <p:spPr>
          <a:xfrm>
            <a:off x="1294271" y="957259"/>
            <a:ext cx="46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" sz="1800" b="1" i="1" u="sng" dirty="0">
                <a:solidFill>
                  <a:schemeClr val="accent1"/>
                </a:solidFill>
                <a:latin typeface="+mn-lt"/>
              </a:rPr>
              <a:t>Gestion d’une fiche de frais: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1CEF340-5943-D2FA-D1EC-CE4648C61E41}"/>
              </a:ext>
            </a:extLst>
          </p:cNvPr>
          <p:cNvSpPr txBox="1">
            <a:spLocks/>
          </p:cNvSpPr>
          <p:nvPr/>
        </p:nvSpPr>
        <p:spPr>
          <a:xfrm>
            <a:off x="953031" y="34814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Application Mobile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E0365B-6945-FFBF-FB4B-39AFC756A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997" y="638775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52549" y="1280888"/>
            <a:ext cx="7038900" cy="3583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fr-FR" sz="1100" u="sng" cap="none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INTRODUCTION</a:t>
            </a:r>
            <a:r>
              <a:rPr lang="fr-FR" sz="1100" cap="none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 </a:t>
            </a:r>
            <a:endParaRPr lang="fr-F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Mise en contexte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Répartition des tâches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Logiciels Utilisées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Langages Utilisées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Premier Concept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-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Concept Final</a:t>
            </a:r>
          </a:p>
          <a:p>
            <a:pPr marL="146050" indent="0">
              <a:buNone/>
            </a:pPr>
            <a:r>
              <a:rPr lang="fr" sz="1100" u="sng" cap="none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FIREBASE</a:t>
            </a:r>
          </a:p>
          <a:p>
            <a:pPr marL="146050" indent="0">
              <a:buNone/>
            </a:pPr>
            <a:r>
              <a:rPr lang="fr" sz="11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	</a:t>
            </a: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- qu'est ce que c'est ?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Firebase - les services utilises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Firebase - real time-database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Firebase - hosting</a:t>
            </a:r>
          </a:p>
          <a:p>
            <a:pPr marL="146050" indent="0">
              <a:buNone/>
            </a:pPr>
            <a:r>
              <a:rPr lang="fr" sz="1200" u="sng" cap="none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GSB - AppliFrais -APP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Maquettes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Application mobile</a:t>
            </a:r>
          </a:p>
          <a:p>
            <a:pPr marL="146050" indent="0">
              <a:buNone/>
            </a:pPr>
            <a:r>
              <a:rPr lang="fr" sz="1200" u="sng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GSB - AppliFrais - WEB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Maquettes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Apercu interactif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Arborecense</a:t>
            </a:r>
          </a:p>
          <a:p>
            <a:pPr marL="146050" indent="0">
              <a:buNone/>
            </a:pPr>
            <a:r>
              <a:rPr lang="f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Code</a:t>
            </a:r>
            <a:endParaRPr lang="fr-F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>
              <a:buNone/>
            </a:pPr>
            <a:endParaRPr lang="fr-FR" sz="1200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indent="0">
              <a:buNone/>
            </a:pPr>
            <a:endParaRPr lang="fr-FR" sz="1100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indent="0">
              <a:buNone/>
            </a:pPr>
            <a:endParaRPr lang="fr-FR" sz="105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Century Schoolbook" panose="02040604050505020304" pitchFamily="18" charset="0"/>
            </a:endParaRPr>
          </a:p>
          <a:p>
            <a:pPr marL="146050" indent="0">
              <a:buNone/>
            </a:pPr>
            <a:endParaRPr lang="fr-FR" sz="1200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indent="0">
              <a:buNone/>
            </a:pPr>
            <a:endParaRPr lang="fr-FR" sz="1100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indent="0">
              <a:buNone/>
            </a:pPr>
            <a:endParaRPr lang="fr-FR" sz="1050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  <a:p>
            <a:pPr marL="146050" indent="0">
              <a:buNone/>
            </a:pP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>
              <a:buNone/>
            </a:pP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>
              <a:buNone/>
            </a:pP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>
              <a:buNone/>
            </a:pP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0CDDA7-50D8-0442-3457-F439125AE651}"/>
              </a:ext>
            </a:extLst>
          </p:cNvPr>
          <p:cNvSpPr txBox="1"/>
          <p:nvPr/>
        </p:nvSpPr>
        <p:spPr>
          <a:xfrm>
            <a:off x="2927678" y="339564"/>
            <a:ext cx="3288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" sz="4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SOMMAIRE</a:t>
            </a:r>
            <a:endParaRPr lang="fr-FR" sz="40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2C1515-4E48-7811-6647-BF7757FE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98" y="104745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024C118-DCFC-A43D-4CB0-85EDED07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2" y="1280889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34A28F-DB3A-A124-9CB5-1A5C65BFC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2" y="2422217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692063A-5DAA-B147-2FAF-23999205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2" y="326448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DF2190-63E7-5D47-6BC6-AB01F459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3" y="3807678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50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63" y="1519059"/>
            <a:ext cx="1264575" cy="126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A2E760-A14A-415A-8029-0AB5500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225300"/>
            <a:ext cx="11430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E168E9-C0B3-269F-A514-8085F565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42" y="1307841"/>
            <a:ext cx="1704541" cy="3787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DB4CABA-F78D-FA3C-239F-535650C7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133" y="1307840"/>
            <a:ext cx="1704541" cy="3787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FD0FBA-C46E-ECBD-28AE-E1AB07A61304}"/>
              </a:ext>
            </a:extLst>
          </p:cNvPr>
          <p:cNvSpPr txBox="1"/>
          <p:nvPr/>
        </p:nvSpPr>
        <p:spPr>
          <a:xfrm>
            <a:off x="1351483" y="938508"/>
            <a:ext cx="46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1" u="sng" dirty="0">
                <a:solidFill>
                  <a:schemeClr val="accent1"/>
                </a:solidFill>
                <a:latin typeface="+mn-lt"/>
              </a:rPr>
              <a:t>Page  d'Information  sur  l'Utilisateur  :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8D0C0C2-7F33-F326-56E9-5EB39E76F713}"/>
              </a:ext>
            </a:extLst>
          </p:cNvPr>
          <p:cNvSpPr txBox="1">
            <a:spLocks/>
          </p:cNvSpPr>
          <p:nvPr/>
        </p:nvSpPr>
        <p:spPr>
          <a:xfrm>
            <a:off x="953031" y="34814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Application Mobile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7ABBF6B-5879-F31F-ED3E-1D732FAA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997" y="638775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8595791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9A110D3-313E-1F38-0BFC-2E5525FF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84" y="844227"/>
            <a:ext cx="1794404" cy="2117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B4E43613-711F-D73E-6FEA-E8D7D4C927AF}"/>
              </a:ext>
            </a:extLst>
          </p:cNvPr>
          <p:cNvSpPr txBox="1">
            <a:spLocks/>
          </p:cNvSpPr>
          <p:nvPr/>
        </p:nvSpPr>
        <p:spPr>
          <a:xfrm>
            <a:off x="762407" y="1450091"/>
            <a:ext cx="6346537" cy="8737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1200"/>
              </a:spcBef>
              <a:spcAft>
                <a:spcPts val="0"/>
              </a:spcAft>
            </a:pPr>
            <a:endParaRPr lang="fr-FR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8300AD-5FA4-98D0-D044-9F2B749C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0" y="2221885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A89759A-00D9-A464-199A-C31EA3E8CFE1}"/>
              </a:ext>
            </a:extLst>
          </p:cNvPr>
          <p:cNvSpPr txBox="1">
            <a:spLocks/>
          </p:cNvSpPr>
          <p:nvPr/>
        </p:nvSpPr>
        <p:spPr>
          <a:xfrm>
            <a:off x="1412543" y="2025650"/>
            <a:ext cx="6544007" cy="23307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La base du concept (IDE, Langages …)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fr-FR" sz="18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Thème du concept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880786-FCD7-8387-7C77-715D19C6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0" y="3365215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4648B4-5D1B-189A-512D-139C8F662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716" y="1975411"/>
            <a:ext cx="1231926" cy="69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oogle Shape;266;p31">
            <a:extLst>
              <a:ext uri="{FF2B5EF4-FFF2-40B4-BE49-F238E27FC236}">
                <a16:creationId xmlns:a16="http://schemas.microsoft.com/office/drawing/2014/main" id="{239E783A-7E3D-AE72-6CE4-D28F7BCEE35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747" y="1968228"/>
            <a:ext cx="730016" cy="70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oogle Shape;267;p31">
            <a:extLst>
              <a:ext uri="{FF2B5EF4-FFF2-40B4-BE49-F238E27FC236}">
                <a16:creationId xmlns:a16="http://schemas.microsoft.com/office/drawing/2014/main" id="{A65E9B72-11BF-3CF1-224E-4EFA4888B0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1885" y="1975411"/>
            <a:ext cx="549708" cy="69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694832-C399-AE6E-3FDB-5104D16B6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595" y="2108043"/>
            <a:ext cx="564176" cy="56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873AFAE-89FA-43A0-ADD6-BEC2D6B80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423" y="2996833"/>
            <a:ext cx="2265726" cy="87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Firebase Logo by Ali Berlin Johnson on Dribbble">
            <a:extLst>
              <a:ext uri="{FF2B5EF4-FFF2-40B4-BE49-F238E27FC236}">
                <a16:creationId xmlns:a16="http://schemas.microsoft.com/office/drawing/2014/main" id="{644F31B3-11D3-207A-A950-B90D754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53" y="1797050"/>
            <a:ext cx="1443013" cy="108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5441F536-E3ED-F6C1-6BC9-DB2F72B88F79}"/>
              </a:ext>
            </a:extLst>
          </p:cNvPr>
          <p:cNvSpPr txBox="1">
            <a:spLocks/>
          </p:cNvSpPr>
          <p:nvPr/>
        </p:nvSpPr>
        <p:spPr>
          <a:xfrm>
            <a:off x="953029" y="205209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GSB - AppliFrais - WEB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972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8CD1168-AB01-5AD4-B20A-BD23D4D5B475}"/>
              </a:ext>
            </a:extLst>
          </p:cNvPr>
          <p:cNvSpPr txBox="1">
            <a:spLocks/>
          </p:cNvSpPr>
          <p:nvPr/>
        </p:nvSpPr>
        <p:spPr>
          <a:xfrm>
            <a:off x="2825534" y="161305"/>
            <a:ext cx="3492932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MAQUETTES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20C20B-FA97-3C7F-17BA-8E6D6D0B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95" y="85154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AB23689-5635-578A-DF7C-3F2C3AAC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3" y="1370036"/>
            <a:ext cx="2805442" cy="176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5457F05-BB03-B72D-4373-8FCDD42D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89" y="1503870"/>
            <a:ext cx="2593208" cy="163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FCAAE117-3659-F868-377F-BFEC7C95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466" y="1370036"/>
            <a:ext cx="2626518" cy="163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80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13E46E7-A9F2-AB63-6270-1FC235B9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71" y="885727"/>
            <a:ext cx="1525852" cy="18007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2A9D42C-4D5B-2B95-714C-053E8C08B6A0}"/>
              </a:ext>
            </a:extLst>
          </p:cNvPr>
          <p:cNvSpPr txBox="1"/>
          <p:nvPr/>
        </p:nvSpPr>
        <p:spPr>
          <a:xfrm>
            <a:off x="1557321" y="1965421"/>
            <a:ext cx="418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" dirty="0">
                <a:solidFill>
                  <a:schemeClr val="bg1"/>
                </a:solidFill>
                <a:latin typeface="Trebuchet MS" panose="020B0603020202020204" pitchFamily="34" charset="0"/>
              </a:rPr>
              <a:t>URL : </a:t>
            </a:r>
            <a:r>
              <a:rPr lang="fr" i="1" u="sng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https://gsbprojectbjd.web.app</a:t>
            </a:r>
            <a:endParaRPr lang="fr-FR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3AAC83-576E-F9ED-A8BA-173D6FE8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0" y="1955185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A9F9D6-C9D5-1A88-A9B9-A235E2A4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0" y="2753032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A35F80-3CBD-69FE-2406-E19A68B01379}"/>
              </a:ext>
            </a:extLst>
          </p:cNvPr>
          <p:cNvSpPr txBox="1"/>
          <p:nvPr/>
        </p:nvSpPr>
        <p:spPr>
          <a:xfrm>
            <a:off x="1557322" y="2753032"/>
            <a:ext cx="418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" dirty="0">
                <a:solidFill>
                  <a:schemeClr val="bg1"/>
                </a:solidFill>
                <a:latin typeface="Trebuchet MS" panose="020B0603020202020204" pitchFamily="34" charset="0"/>
              </a:rPr>
              <a:t>Login : </a:t>
            </a:r>
            <a:r>
              <a:rPr lang="fr" i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prenom@gsb.com</a:t>
            </a:r>
            <a:endParaRPr lang="fr-FR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800A25-162C-ED73-5DA2-C7D66EBF0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0" y="3585468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AAD3959-29E6-5C85-8C3B-45C011DCF7E8}"/>
              </a:ext>
            </a:extLst>
          </p:cNvPr>
          <p:cNvSpPr txBox="1"/>
          <p:nvPr/>
        </p:nvSpPr>
        <p:spPr>
          <a:xfrm>
            <a:off x="1557323" y="3585468"/>
            <a:ext cx="418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" dirty="0">
                <a:solidFill>
                  <a:schemeClr val="bg1"/>
                </a:solidFill>
                <a:latin typeface="Trebuchet MS" panose="020B0603020202020204" pitchFamily="34" charset="0"/>
              </a:rPr>
              <a:t>MDP : </a:t>
            </a:r>
            <a:r>
              <a:rPr lang="fr" i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gsbinit01</a:t>
            </a:r>
            <a:endParaRPr lang="fr-FR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66FE7D-C500-8B8C-8A62-AF60CFE637FF}"/>
              </a:ext>
            </a:extLst>
          </p:cNvPr>
          <p:cNvSpPr txBox="1">
            <a:spLocks/>
          </p:cNvSpPr>
          <p:nvPr/>
        </p:nvSpPr>
        <p:spPr>
          <a:xfrm>
            <a:off x="953029" y="205209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APERCU INTERACTIF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9D77A5-A527-5413-6EA1-5753E851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24" y="832323"/>
            <a:ext cx="1581351" cy="18662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4DE495-7F32-5232-C088-C5629C9B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4" y="1479550"/>
            <a:ext cx="1042728" cy="148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25CB3-B61F-BC13-46A8-AB3C32993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63" y="1479550"/>
            <a:ext cx="1133009" cy="241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8BF3F0B-5F25-00C2-6344-2C8107CA9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738" y="1479550"/>
            <a:ext cx="1358562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FFECDDB-77C1-DEAA-D422-4581911AD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492" y="1479550"/>
            <a:ext cx="1181272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0FCAB2F-E0C7-4A65-E057-D9253F023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833" y="147955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5A90EA3-2603-BAE5-AA55-D013DF7C0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084" y="147955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81F397A-F72F-871D-CF8C-A5400171A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8067" y="1479549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EFFB5B1-2F56-0750-D6E6-C7BB1E840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7184" y="1479548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9954FEB8-976A-ECBC-B9C7-709681C5AB35}"/>
              </a:ext>
            </a:extLst>
          </p:cNvPr>
          <p:cNvSpPr txBox="1">
            <a:spLocks/>
          </p:cNvSpPr>
          <p:nvPr/>
        </p:nvSpPr>
        <p:spPr>
          <a:xfrm>
            <a:off x="876328" y="185992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ARBORECENSE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1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A2CF3B-92D3-B5CD-F184-98EADFE2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15" y="773816"/>
            <a:ext cx="991526" cy="11701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8E84D4-63D9-52F1-585E-2BC632110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2" y="1662263"/>
            <a:ext cx="2947525" cy="24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5B2FB5-7D42-5743-137F-17D778DF4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169" y="2383148"/>
            <a:ext cx="3633788" cy="85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A99FE0-512D-7A8D-274D-E620E0FDC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1" y="1581226"/>
            <a:ext cx="2852737" cy="276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2A0A19-7F3E-77DA-7D93-01E325AA34CF}"/>
              </a:ext>
            </a:extLst>
          </p:cNvPr>
          <p:cNvSpPr txBox="1">
            <a:spLocks/>
          </p:cNvSpPr>
          <p:nvPr/>
        </p:nvSpPr>
        <p:spPr>
          <a:xfrm>
            <a:off x="876328" y="185992"/>
            <a:ext cx="72379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CODE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A2CF3B-92D3-B5CD-F184-98EADFE2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67" y="2852587"/>
            <a:ext cx="2902466" cy="34252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2A0A19-7F3E-77DA-7D93-01E325AA34CF}"/>
              </a:ext>
            </a:extLst>
          </p:cNvPr>
          <p:cNvSpPr txBox="1">
            <a:spLocks/>
          </p:cNvSpPr>
          <p:nvPr/>
        </p:nvSpPr>
        <p:spPr>
          <a:xfrm>
            <a:off x="2676615" y="1783081"/>
            <a:ext cx="3790769" cy="1015663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60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MERCI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75849BF-46AC-65FA-8487-33755DB0A634}"/>
              </a:ext>
            </a:extLst>
          </p:cNvPr>
          <p:cNvSpPr txBox="1">
            <a:spLocks/>
          </p:cNvSpPr>
          <p:nvPr/>
        </p:nvSpPr>
        <p:spPr>
          <a:xfrm>
            <a:off x="-2832950" y="4431263"/>
            <a:ext cx="9870172" cy="3693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1800" i="1" cap="none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* Prix du produit : 1Million€</a:t>
            </a:r>
            <a:endParaRPr lang="fr-FR" sz="1050" i="1" cap="none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056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100000">
              <a:schemeClr val="bg1"/>
            </a:gs>
          </a:gsLst>
          <a:lin ang="6120000" scaled="1"/>
          <a:tileRect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84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520325" y="1316936"/>
            <a:ext cx="8103347" cy="3404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L'entreprise </a:t>
            </a:r>
            <a:r>
              <a:rPr lang="fr-FR" b="1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Galaxy </a:t>
            </a:r>
            <a:r>
              <a:rPr lang="fr-FR" b="1" i="1" u="non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Swiss</a:t>
            </a:r>
            <a:r>
              <a:rPr lang="fr-FR" b="1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Bourdin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(</a:t>
            </a:r>
            <a:r>
              <a:rPr lang="fr-FR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GSB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) créée en 2009 est le résultat de la </a:t>
            </a:r>
            <a:r>
              <a:rPr lang="fr-FR" b="1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fusion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entre l'entreprise américaine </a:t>
            </a:r>
            <a:r>
              <a:rPr lang="fr-FR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Galaxy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et l'entreprise européenne </a:t>
            </a:r>
            <a:r>
              <a:rPr lang="fr-FR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Swiss</a:t>
            </a:r>
            <a:r>
              <a:rPr lang="fr-FR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Bourdin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. L'entreprise appartient à l'industrie pharmaceutique dans laquelle les regroupements de laboratoires sont fréquents. Les récentes complications médicales dues à certains médicaments ou molécules, remettent en cause une partie de l'activité de ces laboratoires qui est la visite médicale.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Elle constitue le lieu d'échange entre laboratoires et praticiens.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FR" i="0" u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</a:endParaRPr>
          </a:p>
          <a:p>
            <a:pPr marL="1460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Suite à une récente fusion, le laboratoire </a:t>
            </a:r>
            <a:r>
              <a:rPr lang="fr-FR" i="1" u="non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Swiss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Bourdin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souhaite uniformiser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la gestion des frais professionnels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des visiteurs médicaux via le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développement en interne d’une application WEB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intitulée </a:t>
            </a:r>
            <a:r>
              <a:rPr lang="fr-FR" b="1" i="1" u="non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Gsb-AppliFrais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. Cette application est destinée à la fois aux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visiteurs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médicaux et aux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comptables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chargés de la gestion de ces fiches. Cette App Web permet de saisir et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d’enregistrer tous les frais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engagés par les visiteurs médicaux aussi bien pour </a:t>
            </a:r>
            <a:r>
              <a:rPr lang="fr-FR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activité directe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(déplacement, restauration et hébergement)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; les Fiches Forfaits ; que pour les </a:t>
            </a:r>
            <a:r>
              <a:rPr lang="fr-FR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activités annexes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</a:t>
            </a:r>
            <a:r>
              <a:rPr lang="fr-FR" i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(événementiel, conférences, autres)</a:t>
            </a:r>
            <a:r>
              <a:rPr lang="fr-FR" i="0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</a:rPr>
              <a:t> ; les Fiches Hors-Forfaits.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46050" indent="0">
              <a:buNone/>
            </a:pP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E133B0-4B0E-56A1-04B2-A51C58D3A152}"/>
              </a:ext>
            </a:extLst>
          </p:cNvPr>
          <p:cNvSpPr txBox="1"/>
          <p:nvPr/>
        </p:nvSpPr>
        <p:spPr>
          <a:xfrm>
            <a:off x="1719132" y="310807"/>
            <a:ext cx="5705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" sz="4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MISE EN CONTEXTE</a:t>
            </a:r>
            <a:endParaRPr lang="fr-FR" sz="40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AEB4C-9FDE-E545-3997-64965D92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51" y="4512771"/>
            <a:ext cx="586162" cy="4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F8C0E0-257A-179A-C5A7-7E4BBEF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1" y="1081437"/>
            <a:ext cx="531637" cy="63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516F788-8F59-FD00-FAFC-8C38AB7EB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998" y="1047450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FB128-1DE7-4D80-3380-A0FCE1124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199" y="189079"/>
            <a:ext cx="7629602" cy="677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" sz="32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REPARTITION DES TACHES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445E8B-CCA3-0671-52DB-B3AAB1DE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98" y="866157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56DC3B2-EC09-B7C8-1549-DE590547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86" y="1015089"/>
            <a:ext cx="3508590" cy="30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E4A6F07-657A-9703-177F-DC0FDF9511A9}"/>
              </a:ext>
            </a:extLst>
          </p:cNvPr>
          <p:cNvSpPr txBox="1"/>
          <p:nvPr/>
        </p:nvSpPr>
        <p:spPr>
          <a:xfrm>
            <a:off x="248924" y="1363258"/>
            <a:ext cx="5998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Baptiste: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Chef de projet, en charge du développement sur flutter</a:t>
            </a:r>
          </a:p>
          <a:p>
            <a:endParaRPr lang="fr-FR" dirty="0"/>
          </a:p>
          <a:p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Diego: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charge du développement </a:t>
            </a: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 site web</a:t>
            </a:r>
          </a:p>
          <a:p>
            <a:endParaRPr lang="fr-FR" dirty="0"/>
          </a:p>
          <a:p>
            <a:r>
              <a:rPr lang="fr-F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Julien: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charge de la base de donnée et des services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8E2D37F-301A-E7BE-4022-8B28715B1164}"/>
              </a:ext>
            </a:extLst>
          </p:cNvPr>
          <p:cNvSpPr txBox="1">
            <a:spLocks/>
          </p:cNvSpPr>
          <p:nvPr/>
        </p:nvSpPr>
        <p:spPr>
          <a:xfrm>
            <a:off x="757199" y="219826"/>
            <a:ext cx="7629602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LOGICIELS UTILISES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147976-286B-5375-6888-AF4F6742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98" y="866157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C7B562-CB74-707E-9538-FC7143F4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0" y="225425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EB350E-5FC2-7A31-ABDD-CCBC4938F4B8}"/>
              </a:ext>
            </a:extLst>
          </p:cNvPr>
          <p:cNvSpPr txBox="1"/>
          <p:nvPr/>
        </p:nvSpPr>
        <p:spPr>
          <a:xfrm>
            <a:off x="1557324" y="2254250"/>
            <a:ext cx="4785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Logiciels de communication / centralisation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BE3289-644B-918E-064F-383DBDBC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0" y="3396627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4A37EC-07A6-A783-4880-B36AEF268ABE}"/>
              </a:ext>
            </a:extLst>
          </p:cNvPr>
          <p:cNvSpPr txBox="1"/>
          <p:nvPr/>
        </p:nvSpPr>
        <p:spPr>
          <a:xfrm>
            <a:off x="1557324" y="3413545"/>
            <a:ext cx="418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Logiciels de programmation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23" y="1502375"/>
            <a:ext cx="1824323" cy="98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88" y="1653880"/>
            <a:ext cx="2606485" cy="6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588" y="3058759"/>
            <a:ext cx="2427013" cy="1099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0" name="Google Shape;17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1483" y="2871799"/>
            <a:ext cx="2241801" cy="1286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3B7774AE-5B56-E874-BC83-224AF3F78392}"/>
              </a:ext>
            </a:extLst>
          </p:cNvPr>
          <p:cNvSpPr txBox="1">
            <a:spLocks/>
          </p:cNvSpPr>
          <p:nvPr/>
        </p:nvSpPr>
        <p:spPr>
          <a:xfrm>
            <a:off x="321048" y="349403"/>
            <a:ext cx="8501900" cy="40011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0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LOGICIELS DE COMMUNICATION / CENTRALISATION</a:t>
            </a:r>
            <a:endParaRPr lang="fr-FR" sz="20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59B4E4-3BC3-15F3-3BC5-E905CC41B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996" y="749513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3" y="1531333"/>
            <a:ext cx="2634937" cy="147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00" y="1828307"/>
            <a:ext cx="3315327" cy="88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758" y="3046628"/>
            <a:ext cx="2480477" cy="155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38ECBB7-7621-9490-A8F3-82DA2E405DF9}"/>
              </a:ext>
            </a:extLst>
          </p:cNvPr>
          <p:cNvSpPr txBox="1">
            <a:spLocks/>
          </p:cNvSpPr>
          <p:nvPr/>
        </p:nvSpPr>
        <p:spPr>
          <a:xfrm>
            <a:off x="2155575" y="343492"/>
            <a:ext cx="4832841" cy="40011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2000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LOGICIELS DE PROGRAMMATION</a:t>
            </a:r>
            <a:endParaRPr lang="fr-FR" sz="2000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64364-27DD-391A-D2CA-48581A180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993" y="743602"/>
            <a:ext cx="1262003" cy="14893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3" y="1715764"/>
            <a:ext cx="2511076" cy="1426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04" y="2066756"/>
            <a:ext cx="3543016" cy="209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27" y="3187684"/>
            <a:ext cx="2818907" cy="200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725D5C2-8D96-E34A-C0CC-51D7645633D6}"/>
              </a:ext>
            </a:extLst>
          </p:cNvPr>
          <p:cNvSpPr txBox="1">
            <a:spLocks/>
          </p:cNvSpPr>
          <p:nvPr/>
        </p:nvSpPr>
        <p:spPr>
          <a:xfrm>
            <a:off x="1809081" y="229324"/>
            <a:ext cx="55258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LANGAGES UTILISES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461ADB-BEEF-976E-FC69-A4AD870B4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590" y="902736"/>
            <a:ext cx="1976818" cy="23328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Logo :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Palette de couleurs globale :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25" y="2975748"/>
            <a:ext cx="3450125" cy="176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2BA163F-2D0E-AFD3-EC70-19DD76910BA0}"/>
              </a:ext>
            </a:extLst>
          </p:cNvPr>
          <p:cNvSpPr txBox="1">
            <a:spLocks/>
          </p:cNvSpPr>
          <p:nvPr/>
        </p:nvSpPr>
        <p:spPr>
          <a:xfrm>
            <a:off x="1809081" y="229324"/>
            <a:ext cx="5525837" cy="646331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cap="none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Century Schoolbook" panose="02040604050505020304" pitchFamily="18" charset="0"/>
              </a:rPr>
              <a:t>PREMIER CONCEPT</a:t>
            </a:r>
            <a:endParaRPr lang="fr-FR" cap="none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EB8F62-5F92-1883-5FFA-E1011F5AB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70" y="1567550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ED0391A-905B-4144-9627-ECBAF0FA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869" y="1340863"/>
            <a:ext cx="2621948" cy="13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EF8537-7ED7-F743-9752-780B0A85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0" y="3127353"/>
            <a:ext cx="437230" cy="2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A23093-DED0-C0BE-F09D-DDA6A2653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590" y="871669"/>
            <a:ext cx="1976818" cy="23328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590</TotalTime>
  <Words>557</Words>
  <Application>Microsoft Office PowerPoint</Application>
  <PresentationFormat>Affichage à l'écran (16:9)</PresentationFormat>
  <Paragraphs>109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Century Schoolbook</vt:lpstr>
      <vt:lpstr>Trebuchet MS</vt:lpstr>
      <vt:lpstr>Century Gothic</vt:lpstr>
      <vt:lpstr>Wingdings 3</vt:lpstr>
      <vt:lpstr>Lato</vt:lpstr>
      <vt:lpstr>Secteur</vt:lpstr>
      <vt:lpstr>Présentation PowerPoint</vt:lpstr>
      <vt:lpstr>Présentation PowerPoint</vt:lpstr>
      <vt:lpstr>Présentation PowerPoint</vt:lpstr>
      <vt:lpstr>REPARTITION DES TACHES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GSB project</dc:title>
  <dc:creator>Didier Fournier</dc:creator>
  <cp:lastModifiedBy>Didier Fournier</cp:lastModifiedBy>
  <cp:revision>8</cp:revision>
  <dcterms:modified xsi:type="dcterms:W3CDTF">2022-11-30T12:59:59Z</dcterms:modified>
</cp:coreProperties>
</file>